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Old Standard TT"/>
      <p:regular r:id="rId24"/>
      <p:bold r:id="rId25"/>
      <p: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OldStandardTT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ldStandardTT-italic.fntdata"/><Relationship Id="rId25" Type="http://schemas.openxmlformats.org/officeDocument/2006/relationships/font" Target="fonts/OldStandardT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hronicdata.cdc.gov/500-Cities-Places/PLACES-ZCTA-Data-GIS-Friendly-Format-2021-release/kee5-23sr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Everyone?/riya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23d9f4023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23d9f4023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Nolen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700">
                <a:solidFill>
                  <a:schemeClr val="dk1"/>
                </a:solidFill>
                <a:highlight>
                  <a:schemeClr val="lt1"/>
                </a:highlight>
              </a:rPr>
              <a:t>COREW_CrudePrev: Model-based estimate for crude prevalence of older adult women aged &gt;=65 years who are up to date on a core set of clinical preventive services: Flu shot past year, PPV shot ever, Colorectal cancer screening, and Mammogram past 2 years, 2018</a:t>
            </a:r>
            <a:endParaRPr sz="7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highlight>
                  <a:schemeClr val="lt1"/>
                </a:highlight>
              </a:rPr>
              <a:t>COREM_CrudePrev: Model-based estimate for crude prevalence of older adult men aged &gt;=65 years who are up to date on a core set of clinical preventive services: Flu shot past year, PPV shot ever, Colorectal cancer screening, 2018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3d9f40234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23d9f40234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Nolen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CANCER_CrudePrev: Model-based estimate for crude prevalence of cancer (excluding skin cancer) among adults (2019)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3d9f4023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23d9f4023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Riya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Rate of Adults with High Blood Pressure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Southwest Baker County, has a high rate of </a:t>
            </a:r>
            <a:r>
              <a:rPr lang="en" sz="1000">
                <a:solidFill>
                  <a:schemeClr val="dk1"/>
                </a:solidFill>
              </a:rPr>
              <a:t>people</a:t>
            </a:r>
            <a:r>
              <a:rPr lang="en" sz="1000">
                <a:solidFill>
                  <a:schemeClr val="dk1"/>
                </a:solidFill>
              </a:rPr>
              <a:t> with high blood pressure, but they don’t seem to be taking their </a:t>
            </a:r>
            <a:r>
              <a:rPr lang="en" sz="1000">
                <a:solidFill>
                  <a:schemeClr val="dk1"/>
                </a:solidFill>
              </a:rPr>
              <a:t>medicine</a:t>
            </a:r>
            <a:r>
              <a:rPr lang="en" sz="1000">
                <a:solidFill>
                  <a:schemeClr val="dk1"/>
                </a:solidFill>
              </a:rPr>
              <a:t> high blood pressure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Model-based estimate for crude prevalence of high blood pressure among adults (2019) vs. Crude prevalence of taking medicine for high blood pressure control among adults with high blood pressure (2019)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23d9f40234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23d9f40234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Riya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C2C2C"/>
                </a:solidFill>
                <a:highlight>
                  <a:srgbClr val="F8F8F8"/>
                </a:highlight>
              </a:rPr>
              <a:t>OBESITY_CrudePrev: Model-based estimate for crude prevalence of obesity among adults (2019)</a:t>
            </a:r>
            <a:endParaRPr sz="1000">
              <a:solidFill>
                <a:srgbClr val="2C2C2C"/>
              </a:solidFill>
              <a:highlight>
                <a:srgbClr val="F8F8F8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C2C2C"/>
                </a:solidFill>
                <a:highlight>
                  <a:srgbClr val="F8F8F8"/>
                </a:highlight>
              </a:rPr>
              <a:t>DIABETES_CrudePrev: Model-based estimate for crude prevalence of diagnosed diabetes among adults (2019)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23d9f4023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23d9f4023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Riya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C2C2C"/>
                </a:solidFill>
                <a:highlight>
                  <a:srgbClr val="F8F8F8"/>
                </a:highlight>
              </a:rPr>
              <a:t>If they are </a:t>
            </a:r>
            <a:r>
              <a:rPr lang="en" sz="1000">
                <a:solidFill>
                  <a:srgbClr val="2C2C2C"/>
                </a:solidFill>
                <a:highlight>
                  <a:srgbClr val="F8F8F8"/>
                </a:highlight>
              </a:rPr>
              <a:t>interested</a:t>
            </a:r>
            <a:r>
              <a:rPr lang="en" sz="1000">
                <a:solidFill>
                  <a:srgbClr val="2C2C2C"/>
                </a:solidFill>
                <a:highlight>
                  <a:srgbClr val="F8F8F8"/>
                </a:highlight>
              </a:rPr>
              <a:t> in any of these other factors, its in our dataset and can be easily mapped</a:t>
            </a:r>
            <a:endParaRPr sz="1000">
              <a:solidFill>
                <a:srgbClr val="2C2C2C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C2C2C"/>
                </a:solidFill>
                <a:highlight>
                  <a:srgbClr val="F8F8F8"/>
                </a:highlight>
              </a:rPr>
              <a:t>COPD: chronic obstructive pulmonary disease</a:t>
            </a:r>
            <a:endParaRPr sz="1000">
              <a:solidFill>
                <a:srgbClr val="2C2C2C"/>
              </a:solidFill>
              <a:highlight>
                <a:srgbClr val="F8F8F8"/>
              </a:highlight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23d9f4023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23d9f4023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C2C2C"/>
                </a:solidFill>
                <a:highlight>
                  <a:srgbClr val="F8F8F8"/>
                </a:highlight>
              </a:rPr>
              <a:t>John</a:t>
            </a:r>
            <a:endParaRPr sz="1000">
              <a:solidFill>
                <a:srgbClr val="2C2C2C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363B42"/>
                </a:solidFill>
                <a:highlight>
                  <a:srgbClr val="FFFFFF"/>
                </a:highlight>
              </a:rPr>
              <a:t>Data Source:</a:t>
            </a:r>
            <a:r>
              <a:rPr lang="en" sz="900">
                <a:solidFill>
                  <a:srgbClr val="363B42"/>
                </a:solidFill>
                <a:highlight>
                  <a:srgbClr val="FFFFFF"/>
                </a:highlight>
              </a:rPr>
              <a:t> Florida Department of Health, Division of Public Health Statistics and Performance Management</a:t>
            </a:r>
            <a:endParaRPr sz="900">
              <a:solidFill>
                <a:srgbClr val="363B4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2C2C2C"/>
              </a:solidFill>
              <a:highlight>
                <a:srgbClr val="F8F8F8"/>
              </a:highlight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23d9f40234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23d9f40234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C2C2C"/>
                </a:solidFill>
                <a:highlight>
                  <a:srgbClr val="F8F8F8"/>
                </a:highlight>
              </a:rPr>
              <a:t>John</a:t>
            </a:r>
            <a:endParaRPr sz="1000">
              <a:solidFill>
                <a:srgbClr val="2C2C2C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C2C2C"/>
                </a:solidFill>
                <a:highlight>
                  <a:srgbClr val="F8F8F8"/>
                </a:highlight>
              </a:rPr>
              <a:t>Source: US Census</a:t>
            </a:r>
            <a:endParaRPr sz="1000">
              <a:solidFill>
                <a:srgbClr val="2C2C2C"/>
              </a:solidFill>
              <a:highlight>
                <a:srgbClr val="F8F8F8"/>
              </a:highlight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240a2dd10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240a2dd10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240a2dd101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240a2dd101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Everyone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237b722379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237b722379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Riya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23d9f402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23d9f402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Riya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to fix the boxes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23d9f4023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23d9f4023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Riya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Here are the indicators we decided to look closer at and map: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CDC: </a:t>
            </a:r>
            <a:r>
              <a:rPr lang="en"/>
              <a:t>ZCTA Dataset Source (has meanings):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https://chronicdata.cdc.gov/500-Cities-Places/PLACES-ZCTA-Data-GIS-Friendly-Format-2021-release/kee5-23sr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23d9f4023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23d9f4023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John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Population (Census 2010) currently is shown in </a:t>
            </a:r>
            <a:r>
              <a:rPr b="1" lang="en">
                <a:solidFill>
                  <a:schemeClr val="dk1"/>
                </a:solidFill>
              </a:rPr>
              <a:t>incorrect units, should be x1000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Population by ZCTA (Zip Code Tabulation Area) is shown with the red circles, darker is more populated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23d9f4023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23d9f4023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John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Population is shown with the red circles, darker is more populated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 dots are hospitals, darker = more beds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40a2dd10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240a2dd10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John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Population is shown with the red circles, darker is more populated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 dots are </a:t>
            </a:r>
            <a:r>
              <a:rPr lang="en"/>
              <a:t>facilities</a:t>
            </a:r>
            <a:r>
              <a:rPr lang="en"/>
              <a:t> with licensed beds, darker = more beds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Facility types include: </a:t>
            </a:r>
            <a:r>
              <a:rPr lang="en"/>
              <a:t>clinics, labs, rehab centers, nursing homes,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37b722379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37b722379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Nolen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Poor rate = 27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rate = 16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40">
                <a:solidFill>
                  <a:schemeClr val="dk1"/>
                </a:solidFill>
              </a:rPr>
              <a:t>Access2_CrudePrev: Model-based estimate for crude prevalence of current </a:t>
            </a:r>
            <a:r>
              <a:rPr b="1" lang="en" sz="1640">
                <a:solidFill>
                  <a:schemeClr val="dk1"/>
                </a:solidFill>
              </a:rPr>
              <a:t>lack of health insurance</a:t>
            </a:r>
            <a:r>
              <a:rPr lang="en" sz="1640">
                <a:solidFill>
                  <a:schemeClr val="dk1"/>
                </a:solidFill>
              </a:rPr>
              <a:t> among adults aged 18-64 years, 2019</a:t>
            </a:r>
            <a:endParaRPr sz="244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40a2dd10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240a2dd10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Nolen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CHECKUP_CrudePrev: Model-based estimate for crude prevalence of visits to doctor for routine checkup within the past year among adults (2019)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9.png"/><Relationship Id="rId6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5" Type="http://schemas.openxmlformats.org/officeDocument/2006/relationships/image" Target="../media/image15.png"/><Relationship Id="rId6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NEFRC </a:t>
            </a:r>
            <a:r>
              <a:rPr b="1" lang="en"/>
              <a:t>Quality of Life Indicators: Healthcare</a:t>
            </a:r>
            <a:endParaRPr b="1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00250" y="3822850"/>
            <a:ext cx="6330000" cy="5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Riya Patel, </a:t>
            </a:r>
            <a:r>
              <a:rPr lang="en" sz="2000"/>
              <a:t>John Ambers, Nolen Souza, </a:t>
            </a:r>
            <a:r>
              <a:rPr lang="en" sz="2000"/>
              <a:t>Krupa Patel</a:t>
            </a:r>
            <a:endParaRPr sz="2000"/>
          </a:p>
        </p:txBody>
      </p:sp>
      <p:sp>
        <p:nvSpPr>
          <p:cNvPr id="61" name="Google Shape;61;p1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​​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22"/>
          <p:cNvGrpSpPr/>
          <p:nvPr/>
        </p:nvGrpSpPr>
        <p:grpSpPr>
          <a:xfrm>
            <a:off x="5727262" y="2199525"/>
            <a:ext cx="2162627" cy="2384907"/>
            <a:chOff x="4966575" y="1454025"/>
            <a:chExt cx="2616925" cy="2745375"/>
          </a:xfrm>
        </p:grpSpPr>
        <p:sp>
          <p:nvSpPr>
            <p:cNvPr id="193" name="Google Shape;193;p22"/>
            <p:cNvSpPr txBox="1"/>
            <p:nvPr/>
          </p:nvSpPr>
          <p:spPr>
            <a:xfrm>
              <a:off x="5775975" y="2923163"/>
              <a:ext cx="809400" cy="3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Clay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194" name="Google Shape;194;p22"/>
            <p:cNvSpPr txBox="1"/>
            <p:nvPr/>
          </p:nvSpPr>
          <p:spPr>
            <a:xfrm>
              <a:off x="6630225" y="3151663"/>
              <a:ext cx="809400" cy="5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St. Johns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195" name="Google Shape;195;p22"/>
            <p:cNvSpPr txBox="1"/>
            <p:nvPr/>
          </p:nvSpPr>
          <p:spPr>
            <a:xfrm>
              <a:off x="5820825" y="2211688"/>
              <a:ext cx="809400" cy="3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Duval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196" name="Google Shape;196;p22"/>
            <p:cNvSpPr txBox="1"/>
            <p:nvPr/>
          </p:nvSpPr>
          <p:spPr>
            <a:xfrm>
              <a:off x="4966575" y="2127888"/>
              <a:ext cx="809400" cy="3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Bake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197" name="Google Shape;197;p22"/>
            <p:cNvSpPr txBox="1"/>
            <p:nvPr/>
          </p:nvSpPr>
          <p:spPr>
            <a:xfrm>
              <a:off x="5820825" y="1454025"/>
              <a:ext cx="809400" cy="3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Nassau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198" name="Google Shape;198;p22"/>
            <p:cNvSpPr txBox="1"/>
            <p:nvPr/>
          </p:nvSpPr>
          <p:spPr>
            <a:xfrm>
              <a:off x="6774100" y="3809700"/>
              <a:ext cx="809400" cy="3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Flagler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199" name="Google Shape;199;p22"/>
            <p:cNvSpPr txBox="1"/>
            <p:nvPr/>
          </p:nvSpPr>
          <p:spPr>
            <a:xfrm>
              <a:off x="5775975" y="3634625"/>
              <a:ext cx="809400" cy="3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Putnam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sp>
        <p:nvSpPr>
          <p:cNvPr id="200" name="Google Shape;200;p22"/>
          <p:cNvSpPr txBox="1"/>
          <p:nvPr/>
        </p:nvSpPr>
        <p:spPr>
          <a:xfrm>
            <a:off x="180825" y="200925"/>
            <a:ext cx="8639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Old Standard TT"/>
                <a:ea typeface="Old Standard TT"/>
                <a:cs typeface="Old Standard TT"/>
                <a:sym typeface="Old Standard TT"/>
              </a:rPr>
              <a:t>Preventative Measures for Seniors</a:t>
            </a:r>
            <a:endParaRPr sz="27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01" name="Google Shape;2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100" y="931550"/>
            <a:ext cx="2942477" cy="348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0950" y="2030064"/>
            <a:ext cx="2548775" cy="1254861"/>
          </a:xfrm>
          <a:prstGeom prst="rect">
            <a:avLst/>
          </a:prstGeom>
          <a:noFill/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3" name="Google Shape;203;p22"/>
          <p:cNvSpPr txBox="1"/>
          <p:nvPr/>
        </p:nvSpPr>
        <p:spPr>
          <a:xfrm>
            <a:off x="642950" y="602775"/>
            <a:ext cx="268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ld Standard TT"/>
                <a:ea typeface="Old Standard TT"/>
                <a:cs typeface="Old Standard TT"/>
                <a:sym typeface="Old Standard TT"/>
              </a:rPr>
              <a:t>Men &gt;= 65 years old</a:t>
            </a:r>
            <a:endParaRPr b="1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4" name="Google Shape;204;p22"/>
          <p:cNvSpPr txBox="1"/>
          <p:nvPr/>
        </p:nvSpPr>
        <p:spPr>
          <a:xfrm>
            <a:off x="6461700" y="531350"/>
            <a:ext cx="268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ld Standard TT"/>
                <a:ea typeface="Old Standard TT"/>
                <a:cs typeface="Old Standard TT"/>
                <a:sym typeface="Old Standard TT"/>
              </a:rPr>
              <a:t>Women</a:t>
            </a:r>
            <a:r>
              <a:rPr b="1" lang="en">
                <a:latin typeface="Old Standard TT"/>
                <a:ea typeface="Old Standard TT"/>
                <a:cs typeface="Old Standard TT"/>
                <a:sym typeface="Old Standard TT"/>
              </a:rPr>
              <a:t> &gt;= 65 years old</a:t>
            </a:r>
            <a:endParaRPr b="1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pSp>
        <p:nvGrpSpPr>
          <p:cNvPr id="205" name="Google Shape;205;p22"/>
          <p:cNvGrpSpPr/>
          <p:nvPr/>
        </p:nvGrpSpPr>
        <p:grpSpPr>
          <a:xfrm>
            <a:off x="6008525" y="931550"/>
            <a:ext cx="2818400" cy="3484937"/>
            <a:chOff x="5727250" y="931550"/>
            <a:chExt cx="2818400" cy="3484937"/>
          </a:xfrm>
        </p:grpSpPr>
        <p:pic>
          <p:nvPicPr>
            <p:cNvPr id="206" name="Google Shape;206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27250" y="931550"/>
              <a:ext cx="2818400" cy="34849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22"/>
            <p:cNvSpPr txBox="1"/>
            <p:nvPr/>
          </p:nvSpPr>
          <p:spPr>
            <a:xfrm>
              <a:off x="6604188" y="2714788"/>
              <a:ext cx="809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Clay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208" name="Google Shape;208;p22"/>
            <p:cNvSpPr txBox="1"/>
            <p:nvPr/>
          </p:nvSpPr>
          <p:spPr>
            <a:xfrm>
              <a:off x="7413588" y="2870850"/>
              <a:ext cx="809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St. Johns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209" name="Google Shape;209;p22"/>
            <p:cNvSpPr txBox="1"/>
            <p:nvPr/>
          </p:nvSpPr>
          <p:spPr>
            <a:xfrm>
              <a:off x="6590950" y="2004375"/>
              <a:ext cx="809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Duval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210" name="Google Shape;210;p22"/>
            <p:cNvSpPr txBox="1"/>
            <p:nvPr/>
          </p:nvSpPr>
          <p:spPr>
            <a:xfrm>
              <a:off x="5857738" y="1915688"/>
              <a:ext cx="809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Baker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211" name="Google Shape;211;p22"/>
            <p:cNvSpPr txBox="1"/>
            <p:nvPr/>
          </p:nvSpPr>
          <p:spPr>
            <a:xfrm>
              <a:off x="6590938" y="1192800"/>
              <a:ext cx="809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Nassau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212" name="Google Shape;212;p22"/>
            <p:cNvSpPr txBox="1"/>
            <p:nvPr/>
          </p:nvSpPr>
          <p:spPr>
            <a:xfrm>
              <a:off x="7613413" y="3554075"/>
              <a:ext cx="809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Flagler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213" name="Google Shape;213;p22"/>
            <p:cNvSpPr txBox="1"/>
            <p:nvPr/>
          </p:nvSpPr>
          <p:spPr>
            <a:xfrm>
              <a:off x="6983963" y="3073800"/>
              <a:ext cx="809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Putnam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sp>
        <p:nvSpPr>
          <p:cNvPr id="214" name="Google Shape;214;p22"/>
          <p:cNvSpPr txBox="1"/>
          <p:nvPr/>
        </p:nvSpPr>
        <p:spPr>
          <a:xfrm>
            <a:off x="1224988" y="2672963"/>
            <a:ext cx="809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Clay</a:t>
            </a:r>
            <a:endParaRPr sz="1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15" name="Google Shape;215;p22"/>
          <p:cNvSpPr txBox="1"/>
          <p:nvPr/>
        </p:nvSpPr>
        <p:spPr>
          <a:xfrm>
            <a:off x="2047638" y="2870850"/>
            <a:ext cx="809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St. Johns</a:t>
            </a:r>
            <a:endParaRPr sz="1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16" name="Google Shape;216;p22"/>
          <p:cNvSpPr txBox="1"/>
          <p:nvPr/>
        </p:nvSpPr>
        <p:spPr>
          <a:xfrm>
            <a:off x="1225000" y="1970988"/>
            <a:ext cx="809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Duval</a:t>
            </a:r>
            <a:endParaRPr sz="1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17" name="Google Shape;217;p22"/>
          <p:cNvSpPr txBox="1"/>
          <p:nvPr/>
        </p:nvSpPr>
        <p:spPr>
          <a:xfrm>
            <a:off x="491788" y="1950063"/>
            <a:ext cx="809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Baker</a:t>
            </a:r>
            <a:endParaRPr sz="1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18" name="Google Shape;218;p22"/>
          <p:cNvSpPr txBox="1"/>
          <p:nvPr/>
        </p:nvSpPr>
        <p:spPr>
          <a:xfrm>
            <a:off x="1224988" y="1227175"/>
            <a:ext cx="809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Nassau</a:t>
            </a:r>
            <a:endParaRPr sz="1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19" name="Google Shape;219;p22"/>
          <p:cNvSpPr txBox="1"/>
          <p:nvPr/>
        </p:nvSpPr>
        <p:spPr>
          <a:xfrm>
            <a:off x="2170263" y="3611975"/>
            <a:ext cx="809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Flagler</a:t>
            </a:r>
            <a:endParaRPr sz="1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20" name="Google Shape;220;p22"/>
          <p:cNvSpPr txBox="1"/>
          <p:nvPr/>
        </p:nvSpPr>
        <p:spPr>
          <a:xfrm>
            <a:off x="1579388" y="3053500"/>
            <a:ext cx="809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Putnam</a:t>
            </a:r>
            <a:endParaRPr sz="10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21" name="Google Shape;221;p22"/>
          <p:cNvSpPr txBox="1"/>
          <p:nvPr/>
        </p:nvSpPr>
        <p:spPr>
          <a:xfrm>
            <a:off x="3340938" y="1062700"/>
            <a:ext cx="2572200" cy="738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Flu shot past year, PPV shot ever, Colorectal cancer screening, and Mammogram past 2 years, 2018</a:t>
            </a:r>
            <a:endParaRPr sz="19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Cancer</a:t>
            </a:r>
            <a:endParaRPr/>
          </a:p>
        </p:txBody>
      </p:sp>
      <p:sp>
        <p:nvSpPr>
          <p:cNvPr id="227" name="Google Shape;227;p23"/>
          <p:cNvSpPr txBox="1"/>
          <p:nvPr>
            <p:ph idx="1" type="body"/>
          </p:nvPr>
        </p:nvSpPr>
        <p:spPr>
          <a:xfrm>
            <a:off x="311700" y="1171600"/>
            <a:ext cx="8832300" cy="38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C2C2C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C2C2C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C2C2C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C2C2C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C2C2C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C2C2C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C2C2C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C2C2C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C2C2C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C2C2C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C2C2C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C2C2C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C2C2C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C2C2C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C2C2C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8" name="Google Shape;228;p23"/>
          <p:cNvGrpSpPr/>
          <p:nvPr/>
        </p:nvGrpSpPr>
        <p:grpSpPr>
          <a:xfrm>
            <a:off x="3564138" y="165000"/>
            <a:ext cx="3625074" cy="4384251"/>
            <a:chOff x="4326500" y="193950"/>
            <a:chExt cx="3909700" cy="4384251"/>
          </a:xfrm>
        </p:grpSpPr>
        <p:pic>
          <p:nvPicPr>
            <p:cNvPr id="229" name="Google Shape;229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26500" y="193950"/>
              <a:ext cx="3909700" cy="4384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23"/>
            <p:cNvSpPr txBox="1"/>
            <p:nvPr/>
          </p:nvSpPr>
          <p:spPr>
            <a:xfrm>
              <a:off x="5607375" y="642950"/>
              <a:ext cx="809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Nassau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231" name="Google Shape;231;p23"/>
            <p:cNvSpPr txBox="1"/>
            <p:nvPr/>
          </p:nvSpPr>
          <p:spPr>
            <a:xfrm>
              <a:off x="5544025" y="2358200"/>
              <a:ext cx="809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Clay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232" name="Google Shape;232;p23"/>
            <p:cNvSpPr txBox="1"/>
            <p:nvPr/>
          </p:nvSpPr>
          <p:spPr>
            <a:xfrm>
              <a:off x="6059825" y="2844825"/>
              <a:ext cx="809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Putnam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233" name="Google Shape;233;p23"/>
            <p:cNvSpPr txBox="1"/>
            <p:nvPr/>
          </p:nvSpPr>
          <p:spPr>
            <a:xfrm>
              <a:off x="4581400" y="1525775"/>
              <a:ext cx="809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Baker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234" name="Google Shape;234;p23"/>
            <p:cNvSpPr txBox="1"/>
            <p:nvPr/>
          </p:nvSpPr>
          <p:spPr>
            <a:xfrm>
              <a:off x="6573000" y="2696900"/>
              <a:ext cx="809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St. Johns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235" name="Google Shape;235;p23"/>
            <p:cNvSpPr txBox="1"/>
            <p:nvPr/>
          </p:nvSpPr>
          <p:spPr>
            <a:xfrm>
              <a:off x="6774600" y="3494100"/>
              <a:ext cx="809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Flagler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236" name="Google Shape;236;p23"/>
            <p:cNvSpPr txBox="1"/>
            <p:nvPr/>
          </p:nvSpPr>
          <p:spPr>
            <a:xfrm>
              <a:off x="5607375" y="1581513"/>
              <a:ext cx="809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Duval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pic>
        <p:nvPicPr>
          <p:cNvPr id="237" name="Google Shape;23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8298" y="2203413"/>
            <a:ext cx="2766272" cy="1301775"/>
          </a:xfrm>
          <a:prstGeom prst="rect">
            <a:avLst/>
          </a:prstGeom>
          <a:noFill/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4"/>
          <p:cNvSpPr txBox="1"/>
          <p:nvPr>
            <p:ph type="title"/>
          </p:nvPr>
        </p:nvSpPr>
        <p:spPr>
          <a:xfrm>
            <a:off x="311700" y="2088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Blood Pressure</a:t>
            </a:r>
            <a:endParaRPr/>
          </a:p>
        </p:txBody>
      </p:sp>
      <p:sp>
        <p:nvSpPr>
          <p:cNvPr id="243" name="Google Shape;243;p24"/>
          <p:cNvSpPr txBox="1"/>
          <p:nvPr>
            <p:ph idx="1" type="body"/>
          </p:nvPr>
        </p:nvSpPr>
        <p:spPr>
          <a:xfrm>
            <a:off x="311700" y="1171600"/>
            <a:ext cx="8832300" cy="38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C2C2C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C2C2C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C2C2C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C2C2C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C2C2C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C2C2C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C2C2C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C2C2C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C2C2C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C2C2C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C2C2C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C2C2C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C2C2C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C2C2C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C2C2C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4" name="Google Shape;244;p24"/>
          <p:cNvGrpSpPr/>
          <p:nvPr/>
        </p:nvGrpSpPr>
        <p:grpSpPr>
          <a:xfrm>
            <a:off x="5751900" y="753050"/>
            <a:ext cx="3200399" cy="3555425"/>
            <a:chOff x="5771175" y="743400"/>
            <a:chExt cx="3200399" cy="3555425"/>
          </a:xfrm>
        </p:grpSpPr>
        <p:pic>
          <p:nvPicPr>
            <p:cNvPr id="245" name="Google Shape;245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71175" y="743400"/>
              <a:ext cx="3200399" cy="3555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6" name="Google Shape;246;p24"/>
            <p:cNvSpPr txBox="1"/>
            <p:nvPr/>
          </p:nvSpPr>
          <p:spPr>
            <a:xfrm>
              <a:off x="6700713" y="2596613"/>
              <a:ext cx="809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Clay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247" name="Google Shape;247;p24"/>
            <p:cNvSpPr txBox="1"/>
            <p:nvPr/>
          </p:nvSpPr>
          <p:spPr>
            <a:xfrm>
              <a:off x="7586313" y="2745713"/>
              <a:ext cx="809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St. Johns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248" name="Google Shape;248;p24"/>
            <p:cNvSpPr txBox="1"/>
            <p:nvPr/>
          </p:nvSpPr>
          <p:spPr>
            <a:xfrm>
              <a:off x="6700725" y="1835625"/>
              <a:ext cx="809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Duval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249" name="Google Shape;249;p24"/>
            <p:cNvSpPr txBox="1"/>
            <p:nvPr/>
          </p:nvSpPr>
          <p:spPr>
            <a:xfrm>
              <a:off x="5954263" y="1797513"/>
              <a:ext cx="809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Baker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250" name="Google Shape;250;p24"/>
            <p:cNvSpPr txBox="1"/>
            <p:nvPr/>
          </p:nvSpPr>
          <p:spPr>
            <a:xfrm>
              <a:off x="6687463" y="1074625"/>
              <a:ext cx="809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Nassau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251" name="Google Shape;251;p24"/>
            <p:cNvSpPr txBox="1"/>
            <p:nvPr/>
          </p:nvSpPr>
          <p:spPr>
            <a:xfrm>
              <a:off x="7758188" y="3435900"/>
              <a:ext cx="809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Flagler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252" name="Google Shape;252;p24"/>
            <p:cNvSpPr txBox="1"/>
            <p:nvPr/>
          </p:nvSpPr>
          <p:spPr>
            <a:xfrm>
              <a:off x="7128738" y="2916550"/>
              <a:ext cx="809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Putnam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253" name="Google Shape;253;p24"/>
          <p:cNvGrpSpPr/>
          <p:nvPr/>
        </p:nvGrpSpPr>
        <p:grpSpPr>
          <a:xfrm>
            <a:off x="257000" y="868862"/>
            <a:ext cx="3200399" cy="3555425"/>
            <a:chOff x="2457225" y="743412"/>
            <a:chExt cx="3200399" cy="3555425"/>
          </a:xfrm>
        </p:grpSpPr>
        <p:pic>
          <p:nvPicPr>
            <p:cNvPr id="254" name="Google Shape;254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57225" y="743412"/>
              <a:ext cx="3200399" cy="3555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5" name="Google Shape;255;p24"/>
            <p:cNvSpPr txBox="1"/>
            <p:nvPr/>
          </p:nvSpPr>
          <p:spPr>
            <a:xfrm>
              <a:off x="3376088" y="2520413"/>
              <a:ext cx="809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Clay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256" name="Google Shape;256;p24"/>
            <p:cNvSpPr txBox="1"/>
            <p:nvPr/>
          </p:nvSpPr>
          <p:spPr>
            <a:xfrm>
              <a:off x="4185488" y="2676475"/>
              <a:ext cx="809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St. Johns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257" name="Google Shape;257;p24"/>
            <p:cNvSpPr txBox="1"/>
            <p:nvPr/>
          </p:nvSpPr>
          <p:spPr>
            <a:xfrm>
              <a:off x="3439050" y="1759425"/>
              <a:ext cx="809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Duval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258" name="Google Shape;258;p24"/>
            <p:cNvSpPr txBox="1"/>
            <p:nvPr/>
          </p:nvSpPr>
          <p:spPr>
            <a:xfrm>
              <a:off x="2629638" y="1721313"/>
              <a:ext cx="809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Baker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259" name="Google Shape;259;p24"/>
            <p:cNvSpPr txBox="1"/>
            <p:nvPr/>
          </p:nvSpPr>
          <p:spPr>
            <a:xfrm>
              <a:off x="3362838" y="998425"/>
              <a:ext cx="809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Nassau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260" name="Google Shape;260;p24"/>
            <p:cNvSpPr txBox="1"/>
            <p:nvPr/>
          </p:nvSpPr>
          <p:spPr>
            <a:xfrm>
              <a:off x="4385313" y="3359700"/>
              <a:ext cx="809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Flagler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261" name="Google Shape;261;p24"/>
            <p:cNvSpPr txBox="1"/>
            <p:nvPr/>
          </p:nvSpPr>
          <p:spPr>
            <a:xfrm>
              <a:off x="3794175" y="2859125"/>
              <a:ext cx="809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Putnam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sp>
        <p:nvSpPr>
          <p:cNvPr id="262" name="Google Shape;262;p24"/>
          <p:cNvSpPr/>
          <p:nvPr/>
        </p:nvSpPr>
        <p:spPr>
          <a:xfrm>
            <a:off x="257000" y="2060450"/>
            <a:ext cx="476400" cy="492000"/>
          </a:xfrm>
          <a:prstGeom prst="ellipse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4"/>
          <p:cNvSpPr/>
          <p:nvPr/>
        </p:nvSpPr>
        <p:spPr>
          <a:xfrm>
            <a:off x="5751900" y="1959450"/>
            <a:ext cx="476400" cy="492000"/>
          </a:xfrm>
          <a:prstGeom prst="ellipse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1325" y="1171600"/>
            <a:ext cx="2258225" cy="968875"/>
          </a:xfrm>
          <a:prstGeom prst="rect">
            <a:avLst/>
          </a:prstGeom>
          <a:noFill/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5" name="Google Shape;26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9775" y="2823412"/>
            <a:ext cx="2334424" cy="1091698"/>
          </a:xfrm>
          <a:prstGeom prst="rect">
            <a:avLst/>
          </a:prstGeom>
          <a:noFill/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"/>
          <p:cNvSpPr txBox="1"/>
          <p:nvPr>
            <p:ph type="title"/>
          </p:nvPr>
        </p:nvSpPr>
        <p:spPr>
          <a:xfrm>
            <a:off x="215200" y="2418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Obesity &amp; Diabetes</a:t>
            </a:r>
            <a:endParaRPr/>
          </a:p>
        </p:txBody>
      </p:sp>
      <p:sp>
        <p:nvSpPr>
          <p:cNvPr id="271" name="Google Shape;271;p25"/>
          <p:cNvSpPr txBox="1"/>
          <p:nvPr>
            <p:ph idx="1" type="body"/>
          </p:nvPr>
        </p:nvSpPr>
        <p:spPr>
          <a:xfrm>
            <a:off x="59350" y="1181250"/>
            <a:ext cx="8832300" cy="38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C2C2C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C2C2C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C2C2C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C2C2C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C2C2C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C2C2C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C2C2C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C2C2C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C2C2C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C2C2C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C2C2C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C2C2C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C2C2C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C2C2C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C2C2C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2" name="Google Shape;272;p25"/>
          <p:cNvGrpSpPr/>
          <p:nvPr/>
        </p:nvGrpSpPr>
        <p:grpSpPr>
          <a:xfrm>
            <a:off x="1374500" y="946655"/>
            <a:ext cx="3197501" cy="3423895"/>
            <a:chOff x="2662775" y="959305"/>
            <a:chExt cx="3197501" cy="3423895"/>
          </a:xfrm>
        </p:grpSpPr>
        <p:pic>
          <p:nvPicPr>
            <p:cNvPr id="273" name="Google Shape;273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62775" y="959305"/>
              <a:ext cx="3197501" cy="342389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4" name="Google Shape;274;p25"/>
            <p:cNvGrpSpPr/>
            <p:nvPr/>
          </p:nvGrpSpPr>
          <p:grpSpPr>
            <a:xfrm>
              <a:off x="2892713" y="1261975"/>
              <a:ext cx="2477963" cy="2536575"/>
              <a:chOff x="5035038" y="973000"/>
              <a:chExt cx="2477963" cy="2536575"/>
            </a:xfrm>
          </p:grpSpPr>
          <p:sp>
            <p:nvSpPr>
              <p:cNvPr id="275" name="Google Shape;275;p25"/>
              <p:cNvSpPr txBox="1"/>
              <p:nvPr/>
            </p:nvSpPr>
            <p:spPr>
              <a:xfrm>
                <a:off x="5844450" y="973000"/>
                <a:ext cx="8094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lt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Nassau</a:t>
                </a:r>
                <a:endParaRPr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sp>
            <p:nvSpPr>
              <p:cNvPr id="276" name="Google Shape;276;p25"/>
              <p:cNvSpPr txBox="1"/>
              <p:nvPr/>
            </p:nvSpPr>
            <p:spPr>
              <a:xfrm>
                <a:off x="5780025" y="2429088"/>
                <a:ext cx="8094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lt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Clay</a:t>
                </a:r>
                <a:endParaRPr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sp>
            <p:nvSpPr>
              <p:cNvPr id="277" name="Google Shape;277;p25"/>
              <p:cNvSpPr txBox="1"/>
              <p:nvPr/>
            </p:nvSpPr>
            <p:spPr>
              <a:xfrm>
                <a:off x="6144975" y="2709800"/>
                <a:ext cx="8094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lt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Putnam</a:t>
                </a:r>
                <a:endParaRPr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sp>
            <p:nvSpPr>
              <p:cNvPr id="278" name="Google Shape;278;p25"/>
              <p:cNvSpPr txBox="1"/>
              <p:nvPr/>
            </p:nvSpPr>
            <p:spPr>
              <a:xfrm>
                <a:off x="6553450" y="2529600"/>
                <a:ext cx="8094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lt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St. Johns</a:t>
                </a:r>
                <a:endParaRPr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sp>
            <p:nvSpPr>
              <p:cNvPr id="279" name="Google Shape;279;p25"/>
              <p:cNvSpPr txBox="1"/>
              <p:nvPr/>
            </p:nvSpPr>
            <p:spPr>
              <a:xfrm>
                <a:off x="6703600" y="3170875"/>
                <a:ext cx="8094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lt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Flagler</a:t>
                </a:r>
                <a:endParaRPr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sp>
            <p:nvSpPr>
              <p:cNvPr id="280" name="Google Shape;280;p25"/>
              <p:cNvSpPr txBox="1"/>
              <p:nvPr/>
            </p:nvSpPr>
            <p:spPr>
              <a:xfrm>
                <a:off x="5780025" y="1701038"/>
                <a:ext cx="8094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lt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Duval</a:t>
                </a:r>
                <a:endParaRPr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sp>
            <p:nvSpPr>
              <p:cNvPr id="281" name="Google Shape;281;p25"/>
              <p:cNvSpPr txBox="1"/>
              <p:nvPr/>
            </p:nvSpPr>
            <p:spPr>
              <a:xfrm>
                <a:off x="5035038" y="1652788"/>
                <a:ext cx="8094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lt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Baker</a:t>
                </a:r>
                <a:endParaRPr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</p:grpSp>
      </p:grpSp>
      <p:grpSp>
        <p:nvGrpSpPr>
          <p:cNvPr id="282" name="Google Shape;282;p25"/>
          <p:cNvGrpSpPr/>
          <p:nvPr/>
        </p:nvGrpSpPr>
        <p:grpSpPr>
          <a:xfrm>
            <a:off x="5949625" y="935062"/>
            <a:ext cx="2942030" cy="3447075"/>
            <a:chOff x="6053375" y="947712"/>
            <a:chExt cx="2942030" cy="3447075"/>
          </a:xfrm>
        </p:grpSpPr>
        <p:pic>
          <p:nvPicPr>
            <p:cNvPr id="283" name="Google Shape;283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53375" y="947712"/>
              <a:ext cx="2942030" cy="34470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84" name="Google Shape;284;p25"/>
            <p:cNvGrpSpPr/>
            <p:nvPr/>
          </p:nvGrpSpPr>
          <p:grpSpPr>
            <a:xfrm>
              <a:off x="6182313" y="1269963"/>
              <a:ext cx="2572788" cy="2635675"/>
              <a:chOff x="8172238" y="828588"/>
              <a:chExt cx="2572788" cy="2635675"/>
            </a:xfrm>
          </p:grpSpPr>
          <p:sp>
            <p:nvSpPr>
              <p:cNvPr id="285" name="Google Shape;285;p25"/>
              <p:cNvSpPr txBox="1"/>
              <p:nvPr/>
            </p:nvSpPr>
            <p:spPr>
              <a:xfrm>
                <a:off x="8986000" y="828588"/>
                <a:ext cx="8094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lt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Nassau</a:t>
                </a:r>
                <a:endParaRPr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sp>
            <p:nvSpPr>
              <p:cNvPr id="286" name="Google Shape;286;p25"/>
              <p:cNvSpPr txBox="1"/>
              <p:nvPr/>
            </p:nvSpPr>
            <p:spPr>
              <a:xfrm>
                <a:off x="8937750" y="2233038"/>
                <a:ext cx="8094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lt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Clay</a:t>
                </a:r>
                <a:endParaRPr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sp>
            <p:nvSpPr>
              <p:cNvPr id="287" name="Google Shape;287;p25"/>
              <p:cNvSpPr txBox="1"/>
              <p:nvPr/>
            </p:nvSpPr>
            <p:spPr>
              <a:xfrm>
                <a:off x="9346975" y="2615300"/>
                <a:ext cx="8094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lt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Putnam</a:t>
                </a:r>
                <a:endParaRPr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sp>
            <p:nvSpPr>
              <p:cNvPr id="288" name="Google Shape;288;p25"/>
              <p:cNvSpPr txBox="1"/>
              <p:nvPr/>
            </p:nvSpPr>
            <p:spPr>
              <a:xfrm>
                <a:off x="9795400" y="2475175"/>
                <a:ext cx="8094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lt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St. Johns</a:t>
                </a:r>
                <a:endParaRPr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sp>
            <p:nvSpPr>
              <p:cNvPr id="289" name="Google Shape;289;p25"/>
              <p:cNvSpPr txBox="1"/>
              <p:nvPr/>
            </p:nvSpPr>
            <p:spPr>
              <a:xfrm>
                <a:off x="9935625" y="3125563"/>
                <a:ext cx="8094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lt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Flagler</a:t>
                </a:r>
                <a:endParaRPr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sp>
            <p:nvSpPr>
              <p:cNvPr id="290" name="Google Shape;290;p25"/>
              <p:cNvSpPr txBox="1"/>
              <p:nvPr/>
            </p:nvSpPr>
            <p:spPr>
              <a:xfrm>
                <a:off x="8986000" y="1582188"/>
                <a:ext cx="8094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lt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Duval</a:t>
                </a:r>
                <a:endParaRPr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sp>
            <p:nvSpPr>
              <p:cNvPr id="291" name="Google Shape;291;p25"/>
              <p:cNvSpPr txBox="1"/>
              <p:nvPr/>
            </p:nvSpPr>
            <p:spPr>
              <a:xfrm>
                <a:off x="8172238" y="1503050"/>
                <a:ext cx="8094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lt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Baker</a:t>
                </a:r>
                <a:endParaRPr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</p:grpSp>
      </p:grpSp>
      <p:pic>
        <p:nvPicPr>
          <p:cNvPr id="292" name="Google Shape;29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200" y="2727725"/>
            <a:ext cx="2054125" cy="971325"/>
          </a:xfrm>
          <a:prstGeom prst="rect">
            <a:avLst/>
          </a:prstGeom>
          <a:noFill/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3" name="Google Shape;29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0257" y="2814575"/>
            <a:ext cx="2041818" cy="971325"/>
          </a:xfrm>
          <a:prstGeom prst="rect">
            <a:avLst/>
          </a:prstGeom>
          <a:noFill/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4" name="Google Shape;294;p25"/>
          <p:cNvSpPr/>
          <p:nvPr/>
        </p:nvSpPr>
        <p:spPr>
          <a:xfrm>
            <a:off x="2586650" y="1631350"/>
            <a:ext cx="1273500" cy="1322100"/>
          </a:xfrm>
          <a:prstGeom prst="ellipse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5"/>
          <p:cNvSpPr/>
          <p:nvPr/>
        </p:nvSpPr>
        <p:spPr>
          <a:xfrm>
            <a:off x="7110550" y="1631350"/>
            <a:ext cx="1273500" cy="1322100"/>
          </a:xfrm>
          <a:prstGeom prst="ellipse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5"/>
          <p:cNvSpPr/>
          <p:nvPr/>
        </p:nvSpPr>
        <p:spPr>
          <a:xfrm>
            <a:off x="2269325" y="2951575"/>
            <a:ext cx="1159800" cy="1183200"/>
          </a:xfrm>
          <a:prstGeom prst="ellipse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5"/>
          <p:cNvSpPr/>
          <p:nvPr/>
        </p:nvSpPr>
        <p:spPr>
          <a:xfrm>
            <a:off x="6812075" y="2882125"/>
            <a:ext cx="1273500" cy="1322100"/>
          </a:xfrm>
          <a:prstGeom prst="ellipse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Indicators</a:t>
            </a:r>
            <a:endParaRPr/>
          </a:p>
        </p:txBody>
      </p:sp>
      <p:sp>
        <p:nvSpPr>
          <p:cNvPr id="303" name="Google Shape;303;p2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addition to the indicators we discussed, our </a:t>
            </a:r>
            <a:r>
              <a:rPr lang="en"/>
              <a:t>Zip Code </a:t>
            </a:r>
            <a:r>
              <a:rPr lang="en"/>
              <a:t>data set also includes: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Asthma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Cervical Cancer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COPD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Dental Visits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 </a:t>
            </a:r>
            <a:r>
              <a:rPr lang="en"/>
              <a:t>Cholesterol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Kidney Disease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Stroke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Etc.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County Level Data</a:t>
            </a:r>
            <a:endParaRPr/>
          </a:p>
        </p:txBody>
      </p:sp>
      <p:pic>
        <p:nvPicPr>
          <p:cNvPr id="309" name="Google Shape;309;p27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50" y="1550750"/>
            <a:ext cx="4298049" cy="2659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7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699" y="1533500"/>
            <a:ext cx="4362900" cy="2697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County Level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p28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251" y="1135975"/>
            <a:ext cx="5841501" cy="3611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Ideas for </a:t>
            </a:r>
            <a:r>
              <a:rPr lang="en"/>
              <a:t>Next Steps</a:t>
            </a:r>
            <a:endParaRPr/>
          </a:p>
        </p:txBody>
      </p:sp>
      <p:sp>
        <p:nvSpPr>
          <p:cNvPr id="322" name="Google Shape;322;p2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Allow the Northeast Florida Regional Council to review the map to determine more granular indicators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Focusing on a smaller area of concern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Expanding on additional indicators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Mental health services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Access to recreational activities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Socioeconomic status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0"/>
          <p:cNvSpPr txBox="1"/>
          <p:nvPr>
            <p:ph type="title"/>
          </p:nvPr>
        </p:nvSpPr>
        <p:spPr>
          <a:xfrm>
            <a:off x="311700" y="20906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&amp; Answers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 of the Project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 showcase </a:t>
            </a:r>
            <a:r>
              <a:rPr lang="en"/>
              <a:t>various health indicators for the following counties in Northeast Florida: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Baker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Duval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Flagler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Nassau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Putnam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St. Johns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2021500" y="1941900"/>
            <a:ext cx="1510800" cy="829800"/>
          </a:xfrm>
          <a:prstGeom prst="homePlate">
            <a:avLst>
              <a:gd fmla="val 47530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3813824" y="1941900"/>
            <a:ext cx="1510800" cy="829800"/>
          </a:xfrm>
          <a:prstGeom prst="homePlate">
            <a:avLst>
              <a:gd fmla="val 47530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3813813" y="1907550"/>
            <a:ext cx="1148400" cy="13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Discuss</a:t>
            </a:r>
            <a:r>
              <a:rPr b="1" lang="en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Relevant Indicators</a:t>
            </a:r>
            <a:endParaRPr b="1"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293075" y="1941900"/>
            <a:ext cx="1510800" cy="829800"/>
          </a:xfrm>
          <a:prstGeom prst="homePlate">
            <a:avLst>
              <a:gd fmla="val 47530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280375" y="1911475"/>
            <a:ext cx="1148400" cy="13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Brainstorm Healthcare Indicators</a:t>
            </a:r>
            <a:endParaRPr b="1"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7275625" y="1982225"/>
            <a:ext cx="1575300" cy="829800"/>
          </a:xfrm>
          <a:prstGeom prst="homePlate">
            <a:avLst>
              <a:gd fmla="val 47530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7275625" y="2007775"/>
            <a:ext cx="14763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Analyze Trends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2047100" y="2012700"/>
            <a:ext cx="14037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Gather Data</a:t>
            </a:r>
            <a:endParaRPr b="1" sz="15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5489425" y="1977300"/>
            <a:ext cx="1510800" cy="829800"/>
          </a:xfrm>
          <a:prstGeom prst="homePlate">
            <a:avLst>
              <a:gd fmla="val 47530" name="adj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5457325" y="2046900"/>
            <a:ext cx="14037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Create Visualizations</a:t>
            </a:r>
            <a:endParaRPr b="1" sz="15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Quality of Life </a:t>
            </a:r>
            <a:r>
              <a:rPr lang="en"/>
              <a:t>Healthcare Indicators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Hospitals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Healthcare Facilities with Licensed Beds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Lack of Health Insurance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Check Ups vs. Lack of Health Insurance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Preventive Measures for Seniors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Cancer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 Blood Pressure Rates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Obesity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Diabetes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1752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Population Density Map by Zip Code</a:t>
            </a:r>
            <a:endParaRPr/>
          </a:p>
        </p:txBody>
      </p:sp>
      <p:grpSp>
        <p:nvGrpSpPr>
          <p:cNvPr id="94" name="Google Shape;94;p17"/>
          <p:cNvGrpSpPr/>
          <p:nvPr/>
        </p:nvGrpSpPr>
        <p:grpSpPr>
          <a:xfrm>
            <a:off x="1910947" y="894101"/>
            <a:ext cx="3553332" cy="3902609"/>
            <a:chOff x="4713450" y="788475"/>
            <a:chExt cx="4118850" cy="4118849"/>
          </a:xfrm>
        </p:grpSpPr>
        <p:pic>
          <p:nvPicPr>
            <p:cNvPr id="95" name="Google Shape;95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13450" y="788475"/>
              <a:ext cx="4118850" cy="4118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" name="Google Shape;96;p17"/>
            <p:cNvSpPr txBox="1"/>
            <p:nvPr/>
          </p:nvSpPr>
          <p:spPr>
            <a:xfrm>
              <a:off x="6213650" y="1115475"/>
              <a:ext cx="809400" cy="35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Nassau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97" name="Google Shape;97;p17"/>
            <p:cNvSpPr txBox="1"/>
            <p:nvPr/>
          </p:nvSpPr>
          <p:spPr>
            <a:xfrm>
              <a:off x="6177250" y="2839100"/>
              <a:ext cx="809400" cy="35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Clay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98" name="Google Shape;98;p17"/>
            <p:cNvSpPr txBox="1"/>
            <p:nvPr/>
          </p:nvSpPr>
          <p:spPr>
            <a:xfrm>
              <a:off x="6580449" y="3267876"/>
              <a:ext cx="809400" cy="35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Putnam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99" name="Google Shape;99;p17"/>
            <p:cNvSpPr txBox="1"/>
            <p:nvPr/>
          </p:nvSpPr>
          <p:spPr>
            <a:xfrm>
              <a:off x="5286575" y="1966400"/>
              <a:ext cx="809400" cy="35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Baker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100" name="Google Shape;100;p17"/>
            <p:cNvSpPr txBox="1"/>
            <p:nvPr/>
          </p:nvSpPr>
          <p:spPr>
            <a:xfrm>
              <a:off x="7165525" y="3080950"/>
              <a:ext cx="809400" cy="51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St. Johns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101" name="Google Shape;101;p17"/>
            <p:cNvSpPr txBox="1"/>
            <p:nvPr/>
          </p:nvSpPr>
          <p:spPr>
            <a:xfrm>
              <a:off x="7324507" y="3775980"/>
              <a:ext cx="809400" cy="35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Flagler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102" name="Google Shape;102;p17"/>
            <p:cNvSpPr txBox="1"/>
            <p:nvPr/>
          </p:nvSpPr>
          <p:spPr>
            <a:xfrm>
              <a:off x="6257325" y="2014225"/>
              <a:ext cx="809400" cy="35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Duval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1324" y="1755438"/>
            <a:ext cx="2828225" cy="816325"/>
          </a:xfrm>
          <a:prstGeom prst="rect">
            <a:avLst/>
          </a:prstGeom>
          <a:noFill/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311700" y="175275"/>
            <a:ext cx="16281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" name="Google Shape;109;p18"/>
          <p:cNvGrpSpPr/>
          <p:nvPr/>
        </p:nvGrpSpPr>
        <p:grpSpPr>
          <a:xfrm>
            <a:off x="2510233" y="426621"/>
            <a:ext cx="3317300" cy="4290273"/>
            <a:chOff x="4651425" y="209513"/>
            <a:chExt cx="3797275" cy="4724450"/>
          </a:xfrm>
        </p:grpSpPr>
        <p:pic>
          <p:nvPicPr>
            <p:cNvPr id="110" name="Google Shape;110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51425" y="209513"/>
              <a:ext cx="3797275" cy="4724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" name="Google Shape;111;p18"/>
            <p:cNvSpPr txBox="1"/>
            <p:nvPr/>
          </p:nvSpPr>
          <p:spPr>
            <a:xfrm>
              <a:off x="5835975" y="642950"/>
              <a:ext cx="809400" cy="3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Nassau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112" name="Google Shape;112;p18"/>
            <p:cNvSpPr txBox="1"/>
            <p:nvPr/>
          </p:nvSpPr>
          <p:spPr>
            <a:xfrm>
              <a:off x="5763625" y="2571750"/>
              <a:ext cx="809400" cy="3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Clay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113" name="Google Shape;113;p18"/>
            <p:cNvSpPr txBox="1"/>
            <p:nvPr/>
          </p:nvSpPr>
          <p:spPr>
            <a:xfrm>
              <a:off x="6392075" y="3071950"/>
              <a:ext cx="809400" cy="3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Putnam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114" name="Google Shape;114;p18"/>
            <p:cNvSpPr txBox="1"/>
            <p:nvPr/>
          </p:nvSpPr>
          <p:spPr>
            <a:xfrm>
              <a:off x="4810000" y="1525775"/>
              <a:ext cx="809400" cy="3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Baker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115" name="Google Shape;115;p18"/>
            <p:cNvSpPr txBox="1"/>
            <p:nvPr/>
          </p:nvSpPr>
          <p:spPr>
            <a:xfrm>
              <a:off x="6877775" y="2733250"/>
              <a:ext cx="809400" cy="3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St. Johns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116" name="Google Shape;116;p18"/>
            <p:cNvSpPr txBox="1"/>
            <p:nvPr/>
          </p:nvSpPr>
          <p:spPr>
            <a:xfrm>
              <a:off x="7156050" y="3781850"/>
              <a:ext cx="809400" cy="3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F</a:t>
              </a: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lagler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117" name="Google Shape;117;p18"/>
            <p:cNvSpPr txBox="1"/>
            <p:nvPr/>
          </p:nvSpPr>
          <p:spPr>
            <a:xfrm>
              <a:off x="5835975" y="1644438"/>
              <a:ext cx="809400" cy="37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Duval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pic>
        <p:nvPicPr>
          <p:cNvPr id="118" name="Google Shape;1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7075" y="1365425"/>
            <a:ext cx="2336250" cy="1128575"/>
          </a:xfrm>
          <a:prstGeom prst="rect">
            <a:avLst/>
          </a:prstGeom>
          <a:noFill/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9" name="Google Shape;119;p18"/>
          <p:cNvSpPr/>
          <p:nvPr/>
        </p:nvSpPr>
        <p:spPr>
          <a:xfrm>
            <a:off x="2510225" y="1816400"/>
            <a:ext cx="571500" cy="613200"/>
          </a:xfrm>
          <a:prstGeom prst="ellipse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/>
          <p:nvPr/>
        </p:nvSpPr>
        <p:spPr>
          <a:xfrm>
            <a:off x="4151750" y="3578675"/>
            <a:ext cx="571500" cy="613200"/>
          </a:xfrm>
          <a:prstGeom prst="ellipse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4425425" y="1276550"/>
            <a:ext cx="571500" cy="613200"/>
          </a:xfrm>
          <a:prstGeom prst="ellipse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/>
          <p:nvPr/>
        </p:nvSpPr>
        <p:spPr>
          <a:xfrm>
            <a:off x="3644100" y="752225"/>
            <a:ext cx="571500" cy="613200"/>
          </a:xfrm>
          <a:prstGeom prst="ellipse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" name="Google Shape;123;p18"/>
          <p:cNvCxnSpPr>
            <a:endCxn id="119" idx="2"/>
          </p:cNvCxnSpPr>
          <p:nvPr/>
        </p:nvCxnSpPr>
        <p:spPr>
          <a:xfrm flipH="1" rot="10800000">
            <a:off x="1738025" y="2123000"/>
            <a:ext cx="772200" cy="26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" name="Google Shape;124;p18"/>
          <p:cNvSpPr txBox="1"/>
          <p:nvPr/>
        </p:nvSpPr>
        <p:spPr>
          <a:xfrm>
            <a:off x="542475" y="2300500"/>
            <a:ext cx="167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Area of Interest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311700" y="175275"/>
            <a:ext cx="61437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Healthcare Facilities with Licensed Beds</a:t>
            </a:r>
            <a:endParaRPr/>
          </a:p>
        </p:txBody>
      </p:sp>
      <p:grpSp>
        <p:nvGrpSpPr>
          <p:cNvPr id="130" name="Google Shape;130;p19"/>
          <p:cNvGrpSpPr/>
          <p:nvPr/>
        </p:nvGrpSpPr>
        <p:grpSpPr>
          <a:xfrm>
            <a:off x="2177875" y="788475"/>
            <a:ext cx="3903450" cy="4011501"/>
            <a:chOff x="4810000" y="788475"/>
            <a:chExt cx="3903450" cy="4011501"/>
          </a:xfrm>
        </p:grpSpPr>
        <p:pic>
          <p:nvPicPr>
            <p:cNvPr id="131" name="Google Shape;131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88075" y="788475"/>
              <a:ext cx="3425375" cy="4011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" name="Google Shape;132;p19"/>
            <p:cNvSpPr txBox="1"/>
            <p:nvPr/>
          </p:nvSpPr>
          <p:spPr>
            <a:xfrm>
              <a:off x="6392075" y="1187075"/>
              <a:ext cx="809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Nassau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133" name="Google Shape;133;p19"/>
            <p:cNvSpPr txBox="1"/>
            <p:nvPr/>
          </p:nvSpPr>
          <p:spPr>
            <a:xfrm>
              <a:off x="6346650" y="2778575"/>
              <a:ext cx="809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Clay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134" name="Google Shape;134;p19"/>
            <p:cNvSpPr txBox="1"/>
            <p:nvPr/>
          </p:nvSpPr>
          <p:spPr>
            <a:xfrm>
              <a:off x="6796250" y="3235238"/>
              <a:ext cx="809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Putnam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135" name="Google Shape;135;p19"/>
            <p:cNvSpPr txBox="1"/>
            <p:nvPr/>
          </p:nvSpPr>
          <p:spPr>
            <a:xfrm>
              <a:off x="4810000" y="1525775"/>
              <a:ext cx="809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Baker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136" name="Google Shape;136;p19"/>
            <p:cNvSpPr txBox="1"/>
            <p:nvPr/>
          </p:nvSpPr>
          <p:spPr>
            <a:xfrm>
              <a:off x="7318825" y="2624875"/>
              <a:ext cx="809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St. Johns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137" name="Google Shape;137;p19"/>
            <p:cNvSpPr txBox="1"/>
            <p:nvPr/>
          </p:nvSpPr>
          <p:spPr>
            <a:xfrm>
              <a:off x="7398825" y="3808850"/>
              <a:ext cx="809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Flagler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138" name="Google Shape;138;p19"/>
            <p:cNvSpPr txBox="1"/>
            <p:nvPr/>
          </p:nvSpPr>
          <p:spPr>
            <a:xfrm>
              <a:off x="6346650" y="2076063"/>
              <a:ext cx="809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Duval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139" name="Google Shape;139;p19"/>
            <p:cNvSpPr txBox="1"/>
            <p:nvPr/>
          </p:nvSpPr>
          <p:spPr>
            <a:xfrm>
              <a:off x="5500925" y="1994663"/>
              <a:ext cx="809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Baker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pic>
        <p:nvPicPr>
          <p:cNvPr id="140" name="Google Shape;14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6874" y="1328463"/>
            <a:ext cx="2442981" cy="1180125"/>
          </a:xfrm>
          <a:prstGeom prst="rect">
            <a:avLst/>
          </a:prstGeom>
          <a:noFill/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1" name="Google Shape;141;p19"/>
          <p:cNvSpPr/>
          <p:nvPr/>
        </p:nvSpPr>
        <p:spPr>
          <a:xfrm>
            <a:off x="2856325" y="2049825"/>
            <a:ext cx="571500" cy="613200"/>
          </a:xfrm>
          <a:prstGeom prst="ellipse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9"/>
          <p:cNvSpPr/>
          <p:nvPr/>
        </p:nvSpPr>
        <p:spPr>
          <a:xfrm>
            <a:off x="4328825" y="3723550"/>
            <a:ext cx="571500" cy="613200"/>
          </a:xfrm>
          <a:prstGeom prst="ellipse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9"/>
          <p:cNvSpPr/>
          <p:nvPr/>
        </p:nvSpPr>
        <p:spPr>
          <a:xfrm>
            <a:off x="4626125" y="1611925"/>
            <a:ext cx="571500" cy="613200"/>
          </a:xfrm>
          <a:prstGeom prst="ellipse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9"/>
          <p:cNvSpPr/>
          <p:nvPr/>
        </p:nvSpPr>
        <p:spPr>
          <a:xfrm>
            <a:off x="3757325" y="1082325"/>
            <a:ext cx="571500" cy="613200"/>
          </a:xfrm>
          <a:prstGeom prst="ellipse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type="title"/>
          </p:nvPr>
        </p:nvSpPr>
        <p:spPr>
          <a:xfrm>
            <a:off x="311700" y="2499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Lack of Health Insurance</a:t>
            </a:r>
            <a:endParaRPr/>
          </a:p>
        </p:txBody>
      </p:sp>
      <p:sp>
        <p:nvSpPr>
          <p:cNvPr id="150" name="Google Shape;150;p20"/>
          <p:cNvSpPr txBox="1"/>
          <p:nvPr>
            <p:ph idx="1" type="body"/>
          </p:nvPr>
        </p:nvSpPr>
        <p:spPr>
          <a:xfrm>
            <a:off x="311700" y="1171600"/>
            <a:ext cx="8832300" cy="38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C2C2C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60">
              <a:solidFill>
                <a:srgbClr val="2C2C2C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C2C2C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C2C2C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C2C2C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C2C2C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C2C2C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C2C2C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C2C2C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C2C2C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C2C2C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C2C2C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C2C2C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C2C2C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40"/>
          </a:p>
        </p:txBody>
      </p:sp>
      <p:grpSp>
        <p:nvGrpSpPr>
          <p:cNvPr id="151" name="Google Shape;151;p20"/>
          <p:cNvGrpSpPr/>
          <p:nvPr/>
        </p:nvGrpSpPr>
        <p:grpSpPr>
          <a:xfrm>
            <a:off x="4359797" y="249950"/>
            <a:ext cx="4093772" cy="4366224"/>
            <a:chOff x="4526075" y="249950"/>
            <a:chExt cx="4366224" cy="4366224"/>
          </a:xfrm>
        </p:grpSpPr>
        <p:pic>
          <p:nvPicPr>
            <p:cNvPr id="152" name="Google Shape;152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26075" y="249950"/>
              <a:ext cx="4366224" cy="4366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" name="Google Shape;153;p20"/>
            <p:cNvSpPr txBox="1"/>
            <p:nvPr/>
          </p:nvSpPr>
          <p:spPr>
            <a:xfrm>
              <a:off x="6095350" y="683500"/>
              <a:ext cx="809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Nassau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154" name="Google Shape;154;p20"/>
            <p:cNvSpPr txBox="1"/>
            <p:nvPr/>
          </p:nvSpPr>
          <p:spPr>
            <a:xfrm>
              <a:off x="6095350" y="2412638"/>
              <a:ext cx="809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Clay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155" name="Google Shape;155;p20"/>
            <p:cNvSpPr txBox="1"/>
            <p:nvPr/>
          </p:nvSpPr>
          <p:spPr>
            <a:xfrm>
              <a:off x="6589425" y="2916538"/>
              <a:ext cx="809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Putnam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156" name="Google Shape;156;p20"/>
            <p:cNvSpPr txBox="1"/>
            <p:nvPr/>
          </p:nvSpPr>
          <p:spPr>
            <a:xfrm>
              <a:off x="7165950" y="2706400"/>
              <a:ext cx="809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St. Johns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157" name="Google Shape;157;p20"/>
            <p:cNvSpPr txBox="1"/>
            <p:nvPr/>
          </p:nvSpPr>
          <p:spPr>
            <a:xfrm>
              <a:off x="7362850" y="3566075"/>
              <a:ext cx="809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Flagler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158" name="Google Shape;158;p20"/>
            <p:cNvSpPr txBox="1"/>
            <p:nvPr/>
          </p:nvSpPr>
          <p:spPr>
            <a:xfrm>
              <a:off x="6157825" y="1590013"/>
              <a:ext cx="809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Duval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159" name="Google Shape;159;p20"/>
            <p:cNvSpPr txBox="1"/>
            <p:nvPr/>
          </p:nvSpPr>
          <p:spPr>
            <a:xfrm>
              <a:off x="5159225" y="1590013"/>
              <a:ext cx="809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Baker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pic>
        <p:nvPicPr>
          <p:cNvPr id="160" name="Google Shape;16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3180" y="1691025"/>
            <a:ext cx="2898820" cy="1383025"/>
          </a:xfrm>
          <a:prstGeom prst="rect">
            <a:avLst/>
          </a:prstGeom>
          <a:noFill/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1" name="Google Shape;161;p20"/>
          <p:cNvSpPr/>
          <p:nvPr/>
        </p:nvSpPr>
        <p:spPr>
          <a:xfrm>
            <a:off x="7005275" y="1587700"/>
            <a:ext cx="571500" cy="613200"/>
          </a:xfrm>
          <a:prstGeom prst="ellipse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0"/>
          <p:cNvSpPr/>
          <p:nvPr/>
        </p:nvSpPr>
        <p:spPr>
          <a:xfrm>
            <a:off x="6585050" y="1171600"/>
            <a:ext cx="571500" cy="613200"/>
          </a:xfrm>
          <a:prstGeom prst="ellipse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Ups vs. Lack of Health Insurance</a:t>
            </a:r>
            <a:endParaRPr/>
          </a:p>
        </p:txBody>
      </p:sp>
      <p:grpSp>
        <p:nvGrpSpPr>
          <p:cNvPr id="168" name="Google Shape;168;p21"/>
          <p:cNvGrpSpPr/>
          <p:nvPr/>
        </p:nvGrpSpPr>
        <p:grpSpPr>
          <a:xfrm>
            <a:off x="223127" y="1129825"/>
            <a:ext cx="3135236" cy="3567776"/>
            <a:chOff x="146925" y="1129825"/>
            <a:chExt cx="2974607" cy="3567776"/>
          </a:xfrm>
        </p:grpSpPr>
        <p:pic>
          <p:nvPicPr>
            <p:cNvPr id="169" name="Google Shape;169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6925" y="1129825"/>
              <a:ext cx="2974607" cy="35677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Google Shape;170;p21"/>
            <p:cNvSpPr txBox="1"/>
            <p:nvPr/>
          </p:nvSpPr>
          <p:spPr>
            <a:xfrm>
              <a:off x="1139600" y="2923163"/>
              <a:ext cx="809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Clay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171" name="Google Shape;171;p21"/>
            <p:cNvSpPr txBox="1"/>
            <p:nvPr/>
          </p:nvSpPr>
          <p:spPr>
            <a:xfrm>
              <a:off x="1852125" y="3057288"/>
              <a:ext cx="809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St. Johns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172" name="Google Shape;172;p21"/>
            <p:cNvSpPr txBox="1"/>
            <p:nvPr/>
          </p:nvSpPr>
          <p:spPr>
            <a:xfrm>
              <a:off x="1229525" y="2217675"/>
              <a:ext cx="809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Duval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173" name="Google Shape;173;p21"/>
            <p:cNvSpPr txBox="1"/>
            <p:nvPr/>
          </p:nvSpPr>
          <p:spPr>
            <a:xfrm>
              <a:off x="440275" y="2163875"/>
              <a:ext cx="809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Baker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174" name="Google Shape;174;p21"/>
            <p:cNvSpPr txBox="1"/>
            <p:nvPr/>
          </p:nvSpPr>
          <p:spPr>
            <a:xfrm>
              <a:off x="1184575" y="1512200"/>
              <a:ext cx="809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Nassau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175" name="Google Shape;175;p21"/>
            <p:cNvSpPr txBox="1"/>
            <p:nvPr/>
          </p:nvSpPr>
          <p:spPr>
            <a:xfrm>
              <a:off x="2025200" y="3755750"/>
              <a:ext cx="809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Flagler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176" name="Google Shape;176;p21"/>
            <p:cNvSpPr txBox="1"/>
            <p:nvPr/>
          </p:nvSpPr>
          <p:spPr>
            <a:xfrm>
              <a:off x="1483450" y="3261863"/>
              <a:ext cx="809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Putnam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177" name="Google Shape;177;p21"/>
          <p:cNvGrpSpPr/>
          <p:nvPr/>
        </p:nvGrpSpPr>
        <p:grpSpPr>
          <a:xfrm>
            <a:off x="5491375" y="1153800"/>
            <a:ext cx="3352224" cy="3519826"/>
            <a:chOff x="4957975" y="1153800"/>
            <a:chExt cx="3352224" cy="3519826"/>
          </a:xfrm>
        </p:grpSpPr>
        <p:pic>
          <p:nvPicPr>
            <p:cNvPr id="178" name="Google Shape;178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57975" y="1153800"/>
              <a:ext cx="3352224" cy="3519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" name="Google Shape;179;p21"/>
            <p:cNvSpPr txBox="1"/>
            <p:nvPr/>
          </p:nvSpPr>
          <p:spPr>
            <a:xfrm>
              <a:off x="6126550" y="2923163"/>
              <a:ext cx="809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Clay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180" name="Google Shape;180;p21"/>
            <p:cNvSpPr txBox="1"/>
            <p:nvPr/>
          </p:nvSpPr>
          <p:spPr>
            <a:xfrm>
              <a:off x="6935950" y="3129225"/>
              <a:ext cx="809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St. Johns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181" name="Google Shape;181;p21"/>
            <p:cNvSpPr txBox="1"/>
            <p:nvPr/>
          </p:nvSpPr>
          <p:spPr>
            <a:xfrm>
              <a:off x="6229388" y="2233038"/>
              <a:ext cx="809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Duval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182" name="Google Shape;182;p21"/>
            <p:cNvSpPr txBox="1"/>
            <p:nvPr/>
          </p:nvSpPr>
          <p:spPr>
            <a:xfrm>
              <a:off x="5380100" y="2217663"/>
              <a:ext cx="809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Baker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183" name="Google Shape;183;p21"/>
            <p:cNvSpPr txBox="1"/>
            <p:nvPr/>
          </p:nvSpPr>
          <p:spPr>
            <a:xfrm>
              <a:off x="6189500" y="1542925"/>
              <a:ext cx="809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Nassau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184" name="Google Shape;184;p21"/>
            <p:cNvSpPr txBox="1"/>
            <p:nvPr/>
          </p:nvSpPr>
          <p:spPr>
            <a:xfrm>
              <a:off x="7106825" y="3809700"/>
              <a:ext cx="809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Flagler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185" name="Google Shape;185;p21"/>
            <p:cNvSpPr txBox="1"/>
            <p:nvPr/>
          </p:nvSpPr>
          <p:spPr>
            <a:xfrm>
              <a:off x="6515975" y="3261875"/>
              <a:ext cx="809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Putnam</a:t>
              </a:r>
              <a:endParaRPr sz="1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pic>
        <p:nvPicPr>
          <p:cNvPr id="186" name="Google Shape;18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0350" y="1269399"/>
            <a:ext cx="2448675" cy="1177252"/>
          </a:xfrm>
          <a:prstGeom prst="rect">
            <a:avLst/>
          </a:prstGeom>
          <a:noFill/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7" name="Google Shape;18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0875" y="2996975"/>
            <a:ext cx="2330325" cy="1111800"/>
          </a:xfrm>
          <a:prstGeom prst="rect">
            <a:avLst/>
          </a:prstGeom>
          <a:noFill/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